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7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27/05/2021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27/05/2021</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57290" y="214290"/>
            <a:ext cx="7497158" cy="1854656"/>
          </a:xfrm>
          <a:ln>
            <a:solidFill>
              <a:schemeClr val="tx1"/>
            </a:solidFill>
          </a:ln>
        </p:spPr>
        <p:txBody>
          <a:bodyPr>
            <a:normAutofit fontScale="90000"/>
          </a:bodyPr>
          <a:lstStyle/>
          <a:p>
            <a:pPr algn="ctr"/>
            <a:r>
              <a:rPr lang="es-ES" dirty="0" smtClean="0"/>
              <a:t>DEPORTE ADAPTADO: TENIS DE MESA PARA PERSONAS CON DISCAPACIDAD INTELECTUAL</a:t>
            </a:r>
            <a:endParaRPr lang="es-ES" dirty="0"/>
          </a:p>
        </p:txBody>
      </p:sp>
      <p:sp>
        <p:nvSpPr>
          <p:cNvPr id="3" name="2 Subtítulo"/>
          <p:cNvSpPr>
            <a:spLocks noGrp="1"/>
          </p:cNvSpPr>
          <p:nvPr>
            <p:ph type="subTitle" idx="1"/>
          </p:nvPr>
        </p:nvSpPr>
        <p:spPr>
          <a:xfrm>
            <a:off x="5000628" y="5500702"/>
            <a:ext cx="3906178" cy="1143008"/>
          </a:xfrm>
          <a:solidFill>
            <a:schemeClr val="bg1"/>
          </a:solidFill>
        </p:spPr>
        <p:txBody>
          <a:bodyPr>
            <a:normAutofit fontScale="92500" lnSpcReduction="20000"/>
          </a:bodyPr>
          <a:lstStyle/>
          <a:p>
            <a:pPr algn="ctr"/>
            <a:r>
              <a:rPr lang="es-ES" dirty="0" smtClean="0"/>
              <a:t>Alejandro Ramírez Rondán</a:t>
            </a:r>
          </a:p>
          <a:p>
            <a:pPr algn="ctr"/>
            <a:r>
              <a:rPr lang="es-ES" dirty="0" smtClean="0"/>
              <a:t>Gonzalo García Garrido</a:t>
            </a:r>
          </a:p>
          <a:p>
            <a:pPr algn="ctr"/>
            <a:r>
              <a:rPr lang="es-ES" dirty="0" smtClean="0"/>
              <a:t>Carlos Morales Toledo</a:t>
            </a:r>
            <a:endParaRPr lang="es-ES" dirty="0"/>
          </a:p>
        </p:txBody>
      </p:sp>
      <p:pic>
        <p:nvPicPr>
          <p:cNvPr id="5" name="4 Imagen" descr="EDUARDO CUESTA MARTINEZ | Paralímpicos"/>
          <p:cNvPicPr/>
          <p:nvPr/>
        </p:nvPicPr>
        <p:blipFill>
          <a:blip r:embed="rId2" cstate="print"/>
          <a:srcRect/>
          <a:stretch>
            <a:fillRect/>
          </a:stretch>
        </p:blipFill>
        <p:spPr bwMode="auto">
          <a:xfrm>
            <a:off x="2428860" y="2143116"/>
            <a:ext cx="4714908" cy="324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8860" y="357166"/>
            <a:ext cx="4857784" cy="1643074"/>
          </a:xfrm>
        </p:spPr>
        <p:txBody>
          <a:bodyPr>
            <a:noAutofit/>
          </a:bodyPr>
          <a:lstStyle/>
          <a:p>
            <a:pPr algn="ctr"/>
            <a:r>
              <a:rPr lang="es-ES" sz="16600" dirty="0" smtClean="0"/>
              <a:t>FIN</a:t>
            </a:r>
            <a:endParaRPr lang="es-ES" sz="16600" dirty="0"/>
          </a:p>
        </p:txBody>
      </p:sp>
      <p:pic>
        <p:nvPicPr>
          <p:cNvPr id="1026" name="Picture 2" descr="EDUARDO CUESTA MARTINEZ | Paralímpicos"/>
          <p:cNvPicPr>
            <a:picLocks noChangeAspect="1" noChangeArrowheads="1"/>
          </p:cNvPicPr>
          <p:nvPr/>
        </p:nvPicPr>
        <p:blipFill>
          <a:blip r:embed="rId2" cstate="print"/>
          <a:srcRect/>
          <a:stretch>
            <a:fillRect/>
          </a:stretch>
        </p:blipFill>
        <p:spPr bwMode="auto">
          <a:xfrm>
            <a:off x="1928794" y="2214554"/>
            <a:ext cx="5929354" cy="39529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28" y="357166"/>
            <a:ext cx="7406640" cy="689098"/>
          </a:xfrm>
          <a:solidFill>
            <a:schemeClr val="tx2">
              <a:lumMod val="20000"/>
              <a:lumOff val="80000"/>
            </a:schemeClr>
          </a:solidFill>
        </p:spPr>
        <p:txBody>
          <a:bodyPr>
            <a:normAutofit/>
          </a:bodyPr>
          <a:lstStyle/>
          <a:p>
            <a:r>
              <a:rPr lang="es-ES" sz="3600" dirty="0" smtClean="0"/>
              <a:t>Estructura y Organización Federativa</a:t>
            </a:r>
            <a:endParaRPr lang="es-ES" sz="3600" dirty="0"/>
          </a:p>
        </p:txBody>
      </p:sp>
      <p:pic>
        <p:nvPicPr>
          <p:cNvPr id="2050" name="Picture 2" descr="C:\Users\Emilio\Desktop\UNIVERSIDAD ALE\EF INCLUSIVA\ittf.png"/>
          <p:cNvPicPr>
            <a:picLocks noChangeAspect="1" noChangeArrowheads="1"/>
          </p:cNvPicPr>
          <p:nvPr/>
        </p:nvPicPr>
        <p:blipFill>
          <a:blip r:embed="rId3"/>
          <a:srcRect/>
          <a:stretch>
            <a:fillRect/>
          </a:stretch>
        </p:blipFill>
        <p:spPr bwMode="auto">
          <a:xfrm>
            <a:off x="5072066" y="1214422"/>
            <a:ext cx="3786182" cy="1714512"/>
          </a:xfrm>
          <a:prstGeom prst="rect">
            <a:avLst/>
          </a:prstGeom>
          <a:noFill/>
        </p:spPr>
      </p:pic>
      <p:pic>
        <p:nvPicPr>
          <p:cNvPr id="2051" name="Picture 3" descr="C:\Users\Emilio\Desktop\UNIVERSIDAD ALE\EF INCLUSIVA\fibe tenis de mesa.jpe"/>
          <p:cNvPicPr>
            <a:picLocks noChangeAspect="1" noChangeArrowheads="1"/>
          </p:cNvPicPr>
          <p:nvPr/>
        </p:nvPicPr>
        <p:blipFill>
          <a:blip r:embed="rId4"/>
          <a:srcRect/>
          <a:stretch>
            <a:fillRect/>
          </a:stretch>
        </p:blipFill>
        <p:spPr bwMode="auto">
          <a:xfrm>
            <a:off x="4714876" y="2857496"/>
            <a:ext cx="1847850" cy="2466975"/>
          </a:xfrm>
          <a:prstGeom prst="rect">
            <a:avLst/>
          </a:prstGeom>
          <a:noFill/>
        </p:spPr>
      </p:pic>
      <p:pic>
        <p:nvPicPr>
          <p:cNvPr id="2052" name="Picture 4" descr="C:\Users\Emilio\Desktop\UNIVERSIDAD ALE\EF INCLUSIVA\ettu.jpg"/>
          <p:cNvPicPr>
            <a:picLocks noChangeAspect="1" noChangeArrowheads="1"/>
          </p:cNvPicPr>
          <p:nvPr/>
        </p:nvPicPr>
        <p:blipFill>
          <a:blip r:embed="rId5"/>
          <a:srcRect/>
          <a:stretch>
            <a:fillRect/>
          </a:stretch>
        </p:blipFill>
        <p:spPr bwMode="auto">
          <a:xfrm>
            <a:off x="1357290" y="3286124"/>
            <a:ext cx="2786082" cy="1774945"/>
          </a:xfrm>
          <a:prstGeom prst="rect">
            <a:avLst/>
          </a:prstGeom>
          <a:noFill/>
        </p:spPr>
      </p:pic>
      <p:pic>
        <p:nvPicPr>
          <p:cNvPr id="2053" name="Picture 5" descr="C:\Users\Emilio\Desktop\UNIVERSIDAD ALE\EF INCLUSIVA\española tenis de mesa.png"/>
          <p:cNvPicPr>
            <a:picLocks noChangeAspect="1" noChangeArrowheads="1"/>
          </p:cNvPicPr>
          <p:nvPr/>
        </p:nvPicPr>
        <p:blipFill>
          <a:blip r:embed="rId6"/>
          <a:srcRect/>
          <a:stretch>
            <a:fillRect/>
          </a:stretch>
        </p:blipFill>
        <p:spPr bwMode="auto">
          <a:xfrm>
            <a:off x="1285852" y="1643050"/>
            <a:ext cx="4019550" cy="1133475"/>
          </a:xfrm>
          <a:prstGeom prst="rect">
            <a:avLst/>
          </a:prstGeom>
          <a:noFill/>
        </p:spPr>
      </p:pic>
      <p:pic>
        <p:nvPicPr>
          <p:cNvPr id="2054" name="Picture 6" descr="C:\Users\Emilio\Desktop\UNIVERSIDAD ALE\EF INCLUSIVA\federacion andaluza tenis de mesa.jpeg"/>
          <p:cNvPicPr>
            <a:picLocks noChangeAspect="1" noChangeArrowheads="1"/>
          </p:cNvPicPr>
          <p:nvPr/>
        </p:nvPicPr>
        <p:blipFill>
          <a:blip r:embed="rId7"/>
          <a:srcRect l="6125" r="5063" b="-930"/>
          <a:stretch>
            <a:fillRect/>
          </a:stretch>
        </p:blipFill>
        <p:spPr bwMode="auto">
          <a:xfrm>
            <a:off x="6715140" y="4000504"/>
            <a:ext cx="2071702" cy="2214578"/>
          </a:xfrm>
          <a:prstGeom prst="rect">
            <a:avLst/>
          </a:prstGeom>
          <a:noFill/>
        </p:spPr>
      </p:pic>
      <p:pic>
        <p:nvPicPr>
          <p:cNvPr id="2055" name="Picture 7" descr="C:\Users\Emilio\Desktop\UNIVERSIDAD ALE\EF INCLUSIVA\paralimpico comite.png"/>
          <p:cNvPicPr>
            <a:picLocks noChangeAspect="1" noChangeArrowheads="1"/>
          </p:cNvPicPr>
          <p:nvPr/>
        </p:nvPicPr>
        <p:blipFill>
          <a:blip r:embed="rId8"/>
          <a:srcRect/>
          <a:stretch>
            <a:fillRect/>
          </a:stretch>
        </p:blipFill>
        <p:spPr bwMode="auto">
          <a:xfrm>
            <a:off x="1928794" y="5500702"/>
            <a:ext cx="3775792" cy="904874"/>
          </a:xfrm>
          <a:prstGeom prst="rect">
            <a:avLst/>
          </a:prstGeom>
          <a:noFill/>
        </p:spPr>
      </p:pic>
      <p:pic>
        <p:nvPicPr>
          <p:cNvPr id="10" name="~PP1514.WAV">
            <a:hlinkClick r:id="" action="ppaction://media"/>
          </p:cNvPr>
          <p:cNvPicPr>
            <a:picLocks noRot="1" noChangeAspect="1"/>
          </p:cNvPicPr>
          <p:nvPr>
            <a:wavAudioFile r:embed="rId1" name="~PP1514.WAV"/>
          </p:nvPr>
        </p:nvPicPr>
        <p:blipFill>
          <a:blip r:embed="rId9"/>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28" y="285728"/>
            <a:ext cx="7406640" cy="617660"/>
          </a:xfrm>
          <a:solidFill>
            <a:schemeClr val="tx2">
              <a:lumMod val="20000"/>
              <a:lumOff val="80000"/>
            </a:schemeClr>
          </a:solidFill>
        </p:spPr>
        <p:txBody>
          <a:bodyPr>
            <a:normAutofit/>
          </a:bodyPr>
          <a:lstStyle/>
          <a:p>
            <a:r>
              <a:rPr lang="es-ES" sz="3200" dirty="0" smtClean="0"/>
              <a:t>Competiciones en las que pueden competir</a:t>
            </a:r>
            <a:endParaRPr lang="es-ES" sz="3200" dirty="0"/>
          </a:p>
        </p:txBody>
      </p:sp>
      <p:pic>
        <p:nvPicPr>
          <p:cNvPr id="3075" name="Picture 3" descr="C:\Users\Emilio\Desktop\UNIVERSIDAD ALE\EF INCLUSIVA\paralampicos flag.png"/>
          <p:cNvPicPr>
            <a:picLocks noChangeAspect="1" noChangeArrowheads="1"/>
          </p:cNvPicPr>
          <p:nvPr/>
        </p:nvPicPr>
        <p:blipFill>
          <a:blip r:embed="rId2" cstate="print"/>
          <a:srcRect/>
          <a:stretch>
            <a:fillRect/>
          </a:stretch>
        </p:blipFill>
        <p:spPr bwMode="auto">
          <a:xfrm>
            <a:off x="3929058" y="3786190"/>
            <a:ext cx="2964645" cy="1976430"/>
          </a:xfrm>
          <a:prstGeom prst="rect">
            <a:avLst/>
          </a:prstGeom>
          <a:noFill/>
        </p:spPr>
      </p:pic>
      <p:pic>
        <p:nvPicPr>
          <p:cNvPr id="3077" name="Picture 5" descr="Halmstad, destino del Campeonato Mundial por Equipos 2018 – ULTM"/>
          <p:cNvPicPr>
            <a:picLocks noChangeAspect="1" noChangeArrowheads="1"/>
          </p:cNvPicPr>
          <p:nvPr/>
        </p:nvPicPr>
        <p:blipFill>
          <a:blip r:embed="rId3"/>
          <a:srcRect/>
          <a:stretch>
            <a:fillRect/>
          </a:stretch>
        </p:blipFill>
        <p:spPr bwMode="auto">
          <a:xfrm>
            <a:off x="1500166" y="3571876"/>
            <a:ext cx="2324293" cy="2000264"/>
          </a:xfrm>
          <a:prstGeom prst="rect">
            <a:avLst/>
          </a:prstGeom>
          <a:noFill/>
        </p:spPr>
      </p:pic>
      <p:pic>
        <p:nvPicPr>
          <p:cNvPr id="3081" name="Picture 9" descr="Documentos Tenis de Mesa Almaraz"/>
          <p:cNvPicPr>
            <a:picLocks noChangeAspect="1" noChangeArrowheads="1"/>
          </p:cNvPicPr>
          <p:nvPr/>
        </p:nvPicPr>
        <p:blipFill>
          <a:blip r:embed="rId4"/>
          <a:srcRect/>
          <a:stretch>
            <a:fillRect/>
          </a:stretch>
        </p:blipFill>
        <p:spPr bwMode="auto">
          <a:xfrm>
            <a:off x="6786578" y="3714752"/>
            <a:ext cx="1694392" cy="2409802"/>
          </a:xfrm>
          <a:prstGeom prst="rect">
            <a:avLst/>
          </a:prstGeom>
          <a:noFill/>
        </p:spPr>
      </p:pic>
      <p:pic>
        <p:nvPicPr>
          <p:cNvPr id="3083" name="Picture 11" descr="LIGNANO MASTER OPEN 2016 - 17/02/2016 - YouTube"/>
          <p:cNvPicPr>
            <a:picLocks noChangeAspect="1" noChangeArrowheads="1"/>
          </p:cNvPicPr>
          <p:nvPr/>
        </p:nvPicPr>
        <p:blipFill>
          <a:blip r:embed="rId5" cstate="print"/>
          <a:srcRect/>
          <a:stretch>
            <a:fillRect/>
          </a:stretch>
        </p:blipFill>
        <p:spPr bwMode="auto">
          <a:xfrm>
            <a:off x="1500166" y="1285860"/>
            <a:ext cx="3071834" cy="1727907"/>
          </a:xfrm>
          <a:prstGeom prst="rect">
            <a:avLst/>
          </a:prstGeom>
          <a:noFill/>
        </p:spPr>
      </p:pic>
      <p:pic>
        <p:nvPicPr>
          <p:cNvPr id="8194" name="Picture 2" descr="Juan B.Pérez y Eduardo Cuesta, bronces en el Europeo de tenis mesa  paralímpico | PracticoDeporte | Agencia EFE"/>
          <p:cNvPicPr>
            <a:picLocks noChangeAspect="1" noChangeArrowheads="1"/>
          </p:cNvPicPr>
          <p:nvPr/>
        </p:nvPicPr>
        <p:blipFill>
          <a:blip r:embed="rId6"/>
          <a:srcRect t="21206"/>
          <a:stretch>
            <a:fillRect/>
          </a:stretch>
        </p:blipFill>
        <p:spPr bwMode="auto">
          <a:xfrm>
            <a:off x="5214942" y="1214422"/>
            <a:ext cx="2994346" cy="22256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71670" y="285728"/>
            <a:ext cx="5857916" cy="689098"/>
          </a:xfrm>
          <a:solidFill>
            <a:schemeClr val="tx2">
              <a:lumMod val="20000"/>
              <a:lumOff val="80000"/>
            </a:schemeClr>
          </a:solidFill>
        </p:spPr>
        <p:txBody>
          <a:bodyPr>
            <a:normAutofit/>
          </a:bodyPr>
          <a:lstStyle/>
          <a:p>
            <a:r>
              <a:rPr lang="es-ES" sz="3600" dirty="0" smtClean="0"/>
              <a:t>Origen del deporte adaptado</a:t>
            </a:r>
            <a:endParaRPr lang="es-ES" sz="3600" dirty="0"/>
          </a:p>
        </p:txBody>
      </p:sp>
      <p:pic>
        <p:nvPicPr>
          <p:cNvPr id="21506" name="Picture 2" descr="Ludwig Guttman, el médico neurólogo judío creador de los Juegos  Paralímpicos – Radio JAI"/>
          <p:cNvPicPr>
            <a:picLocks noChangeAspect="1" noChangeArrowheads="1"/>
          </p:cNvPicPr>
          <p:nvPr/>
        </p:nvPicPr>
        <p:blipFill>
          <a:blip r:embed="rId2"/>
          <a:srcRect/>
          <a:stretch>
            <a:fillRect/>
          </a:stretch>
        </p:blipFill>
        <p:spPr bwMode="auto">
          <a:xfrm>
            <a:off x="1857356" y="1285860"/>
            <a:ext cx="2286016" cy="2798399"/>
          </a:xfrm>
          <a:prstGeom prst="rect">
            <a:avLst/>
          </a:prstGeom>
          <a:noFill/>
        </p:spPr>
      </p:pic>
      <p:pic>
        <p:nvPicPr>
          <p:cNvPr id="21508" name="Picture 4" descr="1960s: Part of the Olympics | National Paralympic Heritage Trust"/>
          <p:cNvPicPr>
            <a:picLocks noChangeAspect="1" noChangeArrowheads="1"/>
          </p:cNvPicPr>
          <p:nvPr/>
        </p:nvPicPr>
        <p:blipFill>
          <a:blip r:embed="rId3"/>
          <a:srcRect/>
          <a:stretch>
            <a:fillRect/>
          </a:stretch>
        </p:blipFill>
        <p:spPr bwMode="auto">
          <a:xfrm>
            <a:off x="5072066" y="1285860"/>
            <a:ext cx="3409734" cy="2357432"/>
          </a:xfrm>
          <a:prstGeom prst="rect">
            <a:avLst/>
          </a:prstGeom>
          <a:noFill/>
        </p:spPr>
      </p:pic>
      <p:pic>
        <p:nvPicPr>
          <p:cNvPr id="21510" name="Picture 6" descr="Celebrando 60 años desde Roma 1960: ¡Primeros Juegos Paralímpicos! |  International Paralympic Committee"/>
          <p:cNvPicPr>
            <a:picLocks noChangeAspect="1" noChangeArrowheads="1"/>
          </p:cNvPicPr>
          <p:nvPr/>
        </p:nvPicPr>
        <p:blipFill>
          <a:blip r:embed="rId4"/>
          <a:srcRect/>
          <a:stretch>
            <a:fillRect/>
          </a:stretch>
        </p:blipFill>
        <p:spPr bwMode="auto">
          <a:xfrm>
            <a:off x="1500166" y="4286256"/>
            <a:ext cx="3786214" cy="2129745"/>
          </a:xfrm>
          <a:prstGeom prst="rect">
            <a:avLst/>
          </a:prstGeom>
          <a:noFill/>
        </p:spPr>
      </p:pic>
      <p:pic>
        <p:nvPicPr>
          <p:cNvPr id="21512" name="Picture 8" descr="Los años dorados de Hungría (1926-1938) – Saque y Topspin"/>
          <p:cNvPicPr>
            <a:picLocks noChangeAspect="1" noChangeArrowheads="1"/>
          </p:cNvPicPr>
          <p:nvPr/>
        </p:nvPicPr>
        <p:blipFill>
          <a:blip r:embed="rId5"/>
          <a:srcRect/>
          <a:stretch>
            <a:fillRect/>
          </a:stretch>
        </p:blipFill>
        <p:spPr bwMode="auto">
          <a:xfrm>
            <a:off x="5715008" y="4143380"/>
            <a:ext cx="3020452" cy="226533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28" y="285728"/>
            <a:ext cx="7406640" cy="831974"/>
          </a:xfrm>
          <a:solidFill>
            <a:schemeClr val="tx2">
              <a:lumMod val="20000"/>
              <a:lumOff val="80000"/>
            </a:schemeClr>
          </a:solidFill>
        </p:spPr>
        <p:txBody>
          <a:bodyPr>
            <a:normAutofit fontScale="90000"/>
          </a:bodyPr>
          <a:lstStyle/>
          <a:p>
            <a:r>
              <a:rPr lang="es-ES" sz="4000" dirty="0" smtClean="0"/>
              <a:t>Características del deporte adaptado</a:t>
            </a:r>
            <a:endParaRPr lang="es-ES" sz="4000" dirty="0"/>
          </a:p>
        </p:txBody>
      </p:sp>
      <p:sp>
        <p:nvSpPr>
          <p:cNvPr id="3" name="2 Subtítulo"/>
          <p:cNvSpPr>
            <a:spLocks noGrp="1"/>
          </p:cNvSpPr>
          <p:nvPr>
            <p:ph type="subTitle" idx="1"/>
          </p:nvPr>
        </p:nvSpPr>
        <p:spPr>
          <a:xfrm>
            <a:off x="1142976" y="1428736"/>
            <a:ext cx="7715272" cy="2143140"/>
          </a:xfrm>
        </p:spPr>
        <p:txBody>
          <a:bodyPr>
            <a:normAutofit fontScale="92500"/>
          </a:bodyPr>
          <a:lstStyle/>
          <a:p>
            <a:pPr>
              <a:buFont typeface="Arial" pitchFamily="34" charset="0"/>
              <a:buChar char="•"/>
            </a:pPr>
            <a:r>
              <a:rPr lang="es-ES" dirty="0" smtClean="0"/>
              <a:t>Inicialmente evaluación para comprobar discapacidad mínima para la práctica del deporte</a:t>
            </a:r>
          </a:p>
          <a:p>
            <a:pPr>
              <a:buFont typeface="Arial" pitchFamily="34" charset="0"/>
              <a:buChar char="•"/>
            </a:pPr>
            <a:r>
              <a:rPr lang="es-ES" dirty="0" smtClean="0"/>
              <a:t>JUEGAN SEGÚN </a:t>
            </a:r>
            <a:r>
              <a:rPr lang="es-ES" dirty="0" smtClean="0"/>
              <a:t>NORMAS</a:t>
            </a:r>
            <a:r>
              <a:rPr lang="es-ES" dirty="0" smtClean="0"/>
              <a:t> </a:t>
            </a:r>
            <a:r>
              <a:rPr lang="es-ES" dirty="0" smtClean="0"/>
              <a:t>Y REGLAMENTE DE LA ITTF</a:t>
            </a:r>
          </a:p>
          <a:p>
            <a:pPr>
              <a:buFont typeface="Arial" pitchFamily="34" charset="0"/>
              <a:buChar char="•"/>
            </a:pPr>
            <a:r>
              <a:rPr lang="es-ES" dirty="0" smtClean="0"/>
              <a:t>Jugadores tienen derecho a 1 minuto de tiempo de pausa</a:t>
            </a:r>
          </a:p>
          <a:p>
            <a:pPr>
              <a:buFont typeface="Arial" pitchFamily="34" charset="0"/>
              <a:buChar char="•"/>
            </a:pPr>
            <a:endParaRPr lang="es-ES" dirty="0"/>
          </a:p>
        </p:txBody>
      </p:sp>
      <p:pic>
        <p:nvPicPr>
          <p:cNvPr id="4" name="3 Imagen" descr="Cuánto pesan las pelotas de ping pong? - Blog de Pingpongplus"/>
          <p:cNvPicPr/>
          <p:nvPr/>
        </p:nvPicPr>
        <p:blipFill>
          <a:blip r:embed="rId2"/>
          <a:srcRect/>
          <a:stretch>
            <a:fillRect/>
          </a:stretch>
        </p:blipFill>
        <p:spPr bwMode="auto">
          <a:xfrm>
            <a:off x="1571604" y="4071942"/>
            <a:ext cx="2957514" cy="1571636"/>
          </a:xfrm>
          <a:prstGeom prst="rect">
            <a:avLst/>
          </a:prstGeom>
          <a:noFill/>
          <a:ln w="9525">
            <a:noFill/>
            <a:miter lim="800000"/>
            <a:headEnd/>
            <a:tailEnd/>
          </a:ln>
        </p:spPr>
      </p:pic>
      <p:pic>
        <p:nvPicPr>
          <p:cNvPr id="5" name="4 Imagen" descr="Atemi Pala de Ping Pong 4000 (Madera de Balsa) Raqueta de Tenis de Mesa Pro  Ataque Off+ | Control Velocidad Rotación Mejorados | Principiante y  Profesional | Caucho de Competención, Madera de"/>
          <p:cNvPicPr/>
          <p:nvPr/>
        </p:nvPicPr>
        <p:blipFill>
          <a:blip r:embed="rId3" cstate="print"/>
          <a:srcRect/>
          <a:stretch>
            <a:fillRect/>
          </a:stretch>
        </p:blipFill>
        <p:spPr bwMode="auto">
          <a:xfrm>
            <a:off x="5500694" y="3929066"/>
            <a:ext cx="2962275" cy="1832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00298" y="285728"/>
            <a:ext cx="4639638" cy="760536"/>
          </a:xfrm>
          <a:solidFill>
            <a:schemeClr val="tx2">
              <a:lumMod val="20000"/>
              <a:lumOff val="80000"/>
            </a:schemeClr>
          </a:solidFill>
        </p:spPr>
        <p:txBody>
          <a:bodyPr/>
          <a:lstStyle/>
          <a:p>
            <a:r>
              <a:rPr lang="es-ES" dirty="0" smtClean="0"/>
              <a:t>Reglamento Básico</a:t>
            </a:r>
            <a:endParaRPr lang="es-ES" dirty="0"/>
          </a:p>
        </p:txBody>
      </p:sp>
      <p:sp>
        <p:nvSpPr>
          <p:cNvPr id="3" name="2 Subtítulo"/>
          <p:cNvSpPr>
            <a:spLocks noGrp="1"/>
          </p:cNvSpPr>
          <p:nvPr>
            <p:ph type="subTitle" idx="1"/>
          </p:nvPr>
        </p:nvSpPr>
        <p:spPr>
          <a:xfrm>
            <a:off x="1428728" y="1571612"/>
            <a:ext cx="7406640" cy="1752600"/>
          </a:xfrm>
        </p:spPr>
        <p:txBody>
          <a:bodyPr>
            <a:normAutofit lnSpcReduction="10000"/>
          </a:bodyPr>
          <a:lstStyle/>
          <a:p>
            <a:pPr>
              <a:buFont typeface="Arial" pitchFamily="34" charset="0"/>
              <a:buChar char="•"/>
            </a:pPr>
            <a:r>
              <a:rPr lang="es-ES" dirty="0" smtClean="0"/>
              <a:t>Dos modalidades de Juego</a:t>
            </a:r>
          </a:p>
          <a:p>
            <a:pPr>
              <a:buFont typeface="Arial" pitchFamily="34" charset="0"/>
              <a:buChar char="•"/>
            </a:pPr>
            <a:r>
              <a:rPr lang="es-ES" dirty="0" smtClean="0"/>
              <a:t>Once categorías</a:t>
            </a:r>
          </a:p>
          <a:p>
            <a:pPr>
              <a:buFont typeface="Arial" pitchFamily="34" charset="0"/>
              <a:buChar char="•"/>
            </a:pPr>
            <a:r>
              <a:rPr lang="es-ES" dirty="0" smtClean="0"/>
              <a:t>Área de juego delimitada</a:t>
            </a:r>
          </a:p>
          <a:p>
            <a:pPr>
              <a:buFont typeface="Arial" pitchFamily="34" charset="0"/>
              <a:buChar char="•"/>
            </a:pPr>
            <a:r>
              <a:rPr lang="es-ES" dirty="0" smtClean="0"/>
              <a:t>Dimensiones específicas del terreno de juego</a:t>
            </a:r>
            <a:endParaRPr lang="es-ES" dirty="0"/>
          </a:p>
        </p:txBody>
      </p:sp>
      <p:pic>
        <p:nvPicPr>
          <p:cNvPr id="5" name="4 Imagen"/>
          <p:cNvPicPr/>
          <p:nvPr/>
        </p:nvPicPr>
        <p:blipFill>
          <a:blip r:embed="rId2"/>
          <a:srcRect/>
          <a:stretch>
            <a:fillRect/>
          </a:stretch>
        </p:blipFill>
        <p:spPr bwMode="auto">
          <a:xfrm>
            <a:off x="1214414" y="3929066"/>
            <a:ext cx="3571900" cy="2062161"/>
          </a:xfrm>
          <a:prstGeom prst="rect">
            <a:avLst/>
          </a:prstGeom>
          <a:noFill/>
          <a:ln w="9525">
            <a:noFill/>
            <a:miter lim="800000"/>
            <a:headEnd/>
            <a:tailEnd/>
          </a:ln>
        </p:spPr>
      </p:pic>
      <p:pic>
        <p:nvPicPr>
          <p:cNvPr id="19458" name="Picture 2" descr="Medidas del área de juego del tenis de mesa - Tenis-Mesa"/>
          <p:cNvPicPr>
            <a:picLocks noChangeAspect="1" noChangeArrowheads="1"/>
          </p:cNvPicPr>
          <p:nvPr/>
        </p:nvPicPr>
        <p:blipFill>
          <a:blip r:embed="rId3"/>
          <a:srcRect/>
          <a:stretch>
            <a:fillRect/>
          </a:stretch>
        </p:blipFill>
        <p:spPr bwMode="auto">
          <a:xfrm>
            <a:off x="5072066" y="4071942"/>
            <a:ext cx="3845154" cy="1952617"/>
          </a:xfrm>
          <a:prstGeom prst="rect">
            <a:avLst/>
          </a:prstGeom>
          <a:noFill/>
        </p:spPr>
      </p:pic>
      <p:pic>
        <p:nvPicPr>
          <p:cNvPr id="5124" name="Picture 4" descr="Eduardo Cuesta, el palista eléctrico y tenaz | Avance Deportivo"/>
          <p:cNvPicPr>
            <a:picLocks noChangeAspect="1" noChangeArrowheads="1"/>
          </p:cNvPicPr>
          <p:nvPr/>
        </p:nvPicPr>
        <p:blipFill>
          <a:blip r:embed="rId4"/>
          <a:srcRect/>
          <a:stretch>
            <a:fillRect/>
          </a:stretch>
        </p:blipFill>
        <p:spPr bwMode="auto">
          <a:xfrm>
            <a:off x="5786446" y="1285860"/>
            <a:ext cx="2844789" cy="15141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28926" y="285728"/>
            <a:ext cx="3782382" cy="760536"/>
          </a:xfrm>
          <a:solidFill>
            <a:schemeClr val="tx2">
              <a:lumMod val="20000"/>
              <a:lumOff val="80000"/>
            </a:schemeClr>
          </a:solidFill>
        </p:spPr>
        <p:txBody>
          <a:bodyPr/>
          <a:lstStyle/>
          <a:p>
            <a:r>
              <a:rPr lang="es-ES" dirty="0" smtClean="0"/>
              <a:t>Reglas Básicas</a:t>
            </a:r>
            <a:endParaRPr lang="es-ES" dirty="0"/>
          </a:p>
        </p:txBody>
      </p:sp>
      <p:sp>
        <p:nvSpPr>
          <p:cNvPr id="3" name="2 Subtítulo"/>
          <p:cNvSpPr>
            <a:spLocks noGrp="1"/>
          </p:cNvSpPr>
          <p:nvPr>
            <p:ph type="subTitle" idx="1"/>
          </p:nvPr>
        </p:nvSpPr>
        <p:spPr>
          <a:xfrm>
            <a:off x="1500166" y="1285860"/>
            <a:ext cx="7286676" cy="3500462"/>
          </a:xfrm>
          <a:ln>
            <a:solidFill>
              <a:schemeClr val="tx1"/>
            </a:solidFill>
          </a:ln>
        </p:spPr>
        <p:txBody>
          <a:bodyPr>
            <a:normAutofit lnSpcReduction="10000"/>
          </a:bodyPr>
          <a:lstStyle/>
          <a:p>
            <a:pPr algn="just">
              <a:buFont typeface="Arial" pitchFamily="34" charset="0"/>
              <a:buChar char="•"/>
            </a:pPr>
            <a:r>
              <a:rPr lang="es-ES" dirty="0" smtClean="0"/>
              <a:t>Pelota obstruida al ser golpeada sin botar en su campo y sin sobrepasar línea de fondo</a:t>
            </a:r>
          </a:p>
          <a:p>
            <a:pPr algn="just">
              <a:buFont typeface="Arial" pitchFamily="34" charset="0"/>
              <a:buChar char="•"/>
            </a:pPr>
            <a:r>
              <a:rPr lang="es-ES" dirty="0" smtClean="0"/>
              <a:t>SERVICIO CORRECTO </a:t>
            </a:r>
            <a:r>
              <a:rPr lang="es-ES" dirty="0" smtClean="0">
                <a:sym typeface="Wingdings" pitchFamily="2" charset="2"/>
              </a:rPr>
              <a:t> Tocar primeramente su campo y luego, el contrario.</a:t>
            </a:r>
          </a:p>
          <a:p>
            <a:pPr algn="just">
              <a:buFont typeface="Arial" pitchFamily="34" charset="0"/>
              <a:buChar char="•"/>
            </a:pPr>
            <a:r>
              <a:rPr lang="es-ES" dirty="0" smtClean="0">
                <a:sym typeface="Wingdings" pitchFamily="2" charset="2"/>
              </a:rPr>
              <a:t>Orden de juego:</a:t>
            </a:r>
          </a:p>
          <a:p>
            <a:pPr lvl="1" algn="just">
              <a:buFont typeface="Wingdings" pitchFamily="2" charset="2"/>
              <a:buChar char="§"/>
            </a:pPr>
            <a:r>
              <a:rPr lang="es-ES" sz="2600" dirty="0" smtClean="0">
                <a:sym typeface="Wingdings" pitchFamily="2" charset="2"/>
              </a:rPr>
              <a:t>Individual:  Servidor-restador continuamente</a:t>
            </a:r>
          </a:p>
          <a:p>
            <a:pPr lvl="1" algn="just">
              <a:buFont typeface="Wingdings" pitchFamily="2" charset="2"/>
              <a:buChar char="§"/>
            </a:pPr>
            <a:r>
              <a:rPr lang="es-ES" sz="2600" dirty="0" smtClean="0">
                <a:sym typeface="Wingdings" pitchFamily="2" charset="2"/>
              </a:rPr>
              <a:t>Dobles: Servidor-restador-compañero servidor- compañero restador continuamente</a:t>
            </a:r>
          </a:p>
          <a:p>
            <a:pPr lvl="1">
              <a:buFont typeface="Arial" pitchFamily="34" charset="0"/>
              <a:buChar char="•"/>
            </a:pPr>
            <a:endParaRPr lang="es-ES" dirty="0" smtClean="0">
              <a:sym typeface="Wingdings" pitchFamily="2" charset="2"/>
            </a:endParaRPr>
          </a:p>
          <a:p>
            <a:pPr lvl="1"/>
            <a:endParaRPr lang="es-ES" dirty="0"/>
          </a:p>
        </p:txBody>
      </p:sp>
      <p:pic>
        <p:nvPicPr>
          <p:cNvPr id="4098" name="Picture 2" descr="EDUARDO CUESTA MARTINEZ | Paralímpicos"/>
          <p:cNvPicPr>
            <a:picLocks noChangeAspect="1" noChangeArrowheads="1"/>
          </p:cNvPicPr>
          <p:nvPr/>
        </p:nvPicPr>
        <p:blipFill>
          <a:blip r:embed="rId2" cstate="print"/>
          <a:srcRect/>
          <a:stretch>
            <a:fillRect/>
          </a:stretch>
        </p:blipFill>
        <p:spPr bwMode="auto">
          <a:xfrm>
            <a:off x="5500694" y="4500570"/>
            <a:ext cx="3107517" cy="20716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5984" y="357166"/>
            <a:ext cx="4068134" cy="831974"/>
          </a:xfrm>
          <a:solidFill>
            <a:schemeClr val="tx2">
              <a:lumMod val="20000"/>
              <a:lumOff val="80000"/>
            </a:schemeClr>
          </a:solidFill>
        </p:spPr>
        <p:txBody>
          <a:bodyPr/>
          <a:lstStyle/>
          <a:p>
            <a:r>
              <a:rPr lang="es-ES" dirty="0" smtClean="0"/>
              <a:t>Reglas Básicas II</a:t>
            </a:r>
            <a:endParaRPr lang="es-ES" dirty="0"/>
          </a:p>
        </p:txBody>
      </p:sp>
      <p:sp>
        <p:nvSpPr>
          <p:cNvPr id="3" name="2 Subtítulo"/>
          <p:cNvSpPr>
            <a:spLocks noGrp="1"/>
          </p:cNvSpPr>
          <p:nvPr>
            <p:ph type="subTitle" idx="1"/>
          </p:nvPr>
        </p:nvSpPr>
        <p:spPr>
          <a:xfrm>
            <a:off x="1214414" y="1428736"/>
            <a:ext cx="6072230" cy="1785950"/>
          </a:xfrm>
          <a:ln>
            <a:solidFill>
              <a:schemeClr val="tx1"/>
            </a:solidFill>
          </a:ln>
        </p:spPr>
        <p:txBody>
          <a:bodyPr>
            <a:normAutofit/>
          </a:bodyPr>
          <a:lstStyle/>
          <a:p>
            <a:pPr algn="just">
              <a:buFont typeface="Arial" pitchFamily="34" charset="0"/>
              <a:buChar char="•"/>
            </a:pPr>
            <a:r>
              <a:rPr lang="es-ES" dirty="0" smtClean="0"/>
              <a:t>Partidos a 5 sets, 11 puntos</a:t>
            </a:r>
          </a:p>
          <a:p>
            <a:pPr algn="just">
              <a:buFont typeface="Arial" pitchFamily="34" charset="0"/>
              <a:buChar char="•"/>
            </a:pPr>
            <a:r>
              <a:rPr lang="es-ES" dirty="0" smtClean="0"/>
              <a:t>En caso de empate a 10, diferencia de 2</a:t>
            </a:r>
          </a:p>
          <a:p>
            <a:pPr algn="just">
              <a:buFont typeface="Arial" pitchFamily="34" charset="0"/>
              <a:buChar char="•"/>
            </a:pPr>
            <a:r>
              <a:rPr lang="es-ES" dirty="0" smtClean="0"/>
              <a:t>Diferentes circunstancias para obtener punto</a:t>
            </a:r>
          </a:p>
          <a:p>
            <a:pPr algn="just"/>
            <a:endParaRPr lang="es-ES" dirty="0" smtClean="0"/>
          </a:p>
          <a:p>
            <a:pPr algn="just">
              <a:buFont typeface="Arial" pitchFamily="34" charset="0"/>
              <a:buChar char="•"/>
            </a:pPr>
            <a:endParaRPr lang="es-ES" dirty="0"/>
          </a:p>
        </p:txBody>
      </p:sp>
      <p:pic>
        <p:nvPicPr>
          <p:cNvPr id="17410" name="Picture 2" descr="Marcador Butterfly Scorer League"/>
          <p:cNvPicPr>
            <a:picLocks noChangeAspect="1" noChangeArrowheads="1"/>
          </p:cNvPicPr>
          <p:nvPr/>
        </p:nvPicPr>
        <p:blipFill>
          <a:blip r:embed="rId2"/>
          <a:srcRect/>
          <a:stretch>
            <a:fillRect/>
          </a:stretch>
        </p:blipFill>
        <p:spPr bwMode="auto">
          <a:xfrm>
            <a:off x="6929454" y="714356"/>
            <a:ext cx="1998889" cy="1400165"/>
          </a:xfrm>
          <a:prstGeom prst="rect">
            <a:avLst/>
          </a:prstGeom>
          <a:noFill/>
        </p:spPr>
      </p:pic>
      <p:sp>
        <p:nvSpPr>
          <p:cNvPr id="5" name="4 CuadroTexto"/>
          <p:cNvSpPr txBox="1"/>
          <p:nvPr/>
        </p:nvSpPr>
        <p:spPr>
          <a:xfrm>
            <a:off x="1214414" y="3643314"/>
            <a:ext cx="7572428" cy="2492990"/>
          </a:xfrm>
          <a:prstGeom prst="rect">
            <a:avLst/>
          </a:prstGeom>
          <a:noFill/>
          <a:ln>
            <a:solidFill>
              <a:schemeClr val="tx1"/>
            </a:solidFill>
          </a:ln>
        </p:spPr>
        <p:txBody>
          <a:bodyPr wrap="square" rtlCol="0">
            <a:spAutoFit/>
          </a:bodyPr>
          <a:lstStyle/>
          <a:p>
            <a:r>
              <a:rPr lang="es-ES" sz="2600" b="1" dirty="0" smtClean="0">
                <a:solidFill>
                  <a:schemeClr val="tx2">
                    <a:shade val="30000"/>
                    <a:satMod val="150000"/>
                  </a:schemeClr>
                </a:solidFill>
                <a:sym typeface="Wingdings" pitchFamily="2" charset="2"/>
              </a:rPr>
              <a:t>PENALIZACIONES</a:t>
            </a:r>
          </a:p>
          <a:p>
            <a:pPr algn="just">
              <a:buFont typeface="Arial" pitchFamily="34" charset="0"/>
              <a:buChar char="•"/>
            </a:pPr>
            <a:r>
              <a:rPr lang="es-ES" sz="2600" u="sng" dirty="0" smtClean="0">
                <a:solidFill>
                  <a:schemeClr val="tx2">
                    <a:shade val="30000"/>
                    <a:satMod val="150000"/>
                  </a:schemeClr>
                </a:solidFill>
                <a:sym typeface="Wingdings" pitchFamily="2" charset="2"/>
              </a:rPr>
              <a:t>INDIVIDUAL:  </a:t>
            </a:r>
            <a:r>
              <a:rPr lang="es-ES" sz="2600" dirty="0" smtClean="0">
                <a:solidFill>
                  <a:schemeClr val="tx2">
                    <a:shade val="30000"/>
                    <a:satMod val="150000"/>
                  </a:schemeClr>
                </a:solidFill>
                <a:sym typeface="Wingdings" pitchFamily="2" charset="2"/>
              </a:rPr>
              <a:t>Advertencia formal  Reiteración (1 punto)  Tercera infracción (2 puntos)  Aún continua (Suspensión del juego)</a:t>
            </a:r>
          </a:p>
          <a:p>
            <a:pPr algn="just">
              <a:buFont typeface="Arial" pitchFamily="34" charset="0"/>
              <a:buChar char="•"/>
            </a:pPr>
            <a:r>
              <a:rPr lang="es-ES" sz="2600" u="sng" dirty="0" smtClean="0">
                <a:solidFill>
                  <a:schemeClr val="tx2">
                    <a:shade val="30000"/>
                    <a:satMod val="150000"/>
                  </a:schemeClr>
                </a:solidFill>
                <a:sym typeface="Wingdings" pitchFamily="2" charset="2"/>
              </a:rPr>
              <a:t>EN EQUIPO:</a:t>
            </a:r>
            <a:r>
              <a:rPr lang="es-ES" sz="2600" dirty="0" smtClean="0">
                <a:solidFill>
                  <a:schemeClr val="tx2">
                    <a:shade val="30000"/>
                    <a:satMod val="150000"/>
                  </a:schemeClr>
                </a:solidFill>
                <a:sym typeface="Wingdings" pitchFamily="2" charset="2"/>
              </a:rPr>
              <a:t> Advertencias y tarjetas de partidos individuales transferidos a partidos dobles posteriores</a:t>
            </a:r>
            <a:endParaRPr lang="es-ES" sz="2600" u="sng" dirty="0" smtClean="0">
              <a:solidFill>
                <a:schemeClr val="tx2">
                  <a:shade val="30000"/>
                  <a:satMod val="150000"/>
                </a:schemeClr>
              </a:solidFill>
              <a:sym typeface="Wingdings" pitchFamily="2" charset="2"/>
            </a:endParaRPr>
          </a:p>
        </p:txBody>
      </p:sp>
      <p:pic>
        <p:nvPicPr>
          <p:cNvPr id="17412" name="Picture 4" descr="Qué significan las cartas en el tenis de mesa? - Respuestas Aquí"/>
          <p:cNvPicPr>
            <a:picLocks noChangeAspect="1" noChangeArrowheads="1"/>
          </p:cNvPicPr>
          <p:nvPr/>
        </p:nvPicPr>
        <p:blipFill>
          <a:blip r:embed="rId3"/>
          <a:srcRect/>
          <a:stretch>
            <a:fillRect/>
          </a:stretch>
        </p:blipFill>
        <p:spPr bwMode="auto">
          <a:xfrm>
            <a:off x="7429520" y="2786058"/>
            <a:ext cx="1245987" cy="12858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14612" y="428604"/>
            <a:ext cx="4068134" cy="689098"/>
          </a:xfrm>
          <a:solidFill>
            <a:schemeClr val="tx2">
              <a:lumMod val="20000"/>
              <a:lumOff val="80000"/>
            </a:schemeClr>
          </a:solidFill>
        </p:spPr>
        <p:txBody>
          <a:bodyPr>
            <a:normAutofit fontScale="90000"/>
          </a:bodyPr>
          <a:lstStyle/>
          <a:p>
            <a:r>
              <a:rPr lang="es-ES" dirty="0" smtClean="0"/>
              <a:t>Otras aclaraciones </a:t>
            </a:r>
            <a:endParaRPr lang="es-ES" dirty="0"/>
          </a:p>
        </p:txBody>
      </p:sp>
      <p:pic>
        <p:nvPicPr>
          <p:cNvPr id="16386" name="Picture 2" descr="Compre Nuevo Equipo De Tenis De Mesa Del Equipo CHINA De Li Ning Hombres,  Camisetas De Tenis De Mesa Para Hombres, Juego De Ping Pong, Zhang Jike Ma  Long Uniformes De Tenis"/>
          <p:cNvPicPr>
            <a:picLocks noChangeAspect="1" noChangeArrowheads="1"/>
          </p:cNvPicPr>
          <p:nvPr/>
        </p:nvPicPr>
        <p:blipFill>
          <a:blip r:embed="rId2"/>
          <a:srcRect t="11568" b="9382"/>
          <a:stretch>
            <a:fillRect/>
          </a:stretch>
        </p:blipFill>
        <p:spPr bwMode="auto">
          <a:xfrm>
            <a:off x="3000364" y="3500438"/>
            <a:ext cx="4300450" cy="2519876"/>
          </a:xfrm>
          <a:prstGeom prst="rect">
            <a:avLst/>
          </a:prstGeom>
          <a:noFill/>
        </p:spPr>
      </p:pic>
      <p:sp>
        <p:nvSpPr>
          <p:cNvPr id="6" name="2 Subtítulo"/>
          <p:cNvSpPr>
            <a:spLocks noGrp="1"/>
          </p:cNvSpPr>
          <p:nvPr>
            <p:ph type="subTitle" idx="1"/>
          </p:nvPr>
        </p:nvSpPr>
        <p:spPr>
          <a:xfrm>
            <a:off x="1285852" y="1714488"/>
            <a:ext cx="3643338" cy="1357322"/>
          </a:xfrm>
          <a:ln>
            <a:solidFill>
              <a:schemeClr val="tx1"/>
            </a:solidFill>
          </a:ln>
        </p:spPr>
        <p:txBody>
          <a:bodyPr>
            <a:normAutofit/>
          </a:bodyPr>
          <a:lstStyle/>
          <a:p>
            <a:pPr algn="just">
              <a:buFont typeface="Arial" pitchFamily="34" charset="0"/>
              <a:buChar char="•"/>
            </a:pPr>
            <a:r>
              <a:rPr lang="es-ES" dirty="0" smtClean="0"/>
              <a:t>Vestimenta concreta y de color diferenciado a la pelota</a:t>
            </a:r>
          </a:p>
          <a:p>
            <a:pPr algn="just">
              <a:buFont typeface="Arial" pitchFamily="34" charset="0"/>
              <a:buChar char="•"/>
            </a:pPr>
            <a:endParaRPr lang="es-ES" dirty="0"/>
          </a:p>
        </p:txBody>
      </p:sp>
      <p:sp>
        <p:nvSpPr>
          <p:cNvPr id="7" name="2 Subtítulo"/>
          <p:cNvSpPr txBox="1">
            <a:spLocks/>
          </p:cNvSpPr>
          <p:nvPr/>
        </p:nvSpPr>
        <p:spPr>
          <a:xfrm>
            <a:off x="5143504" y="2071678"/>
            <a:ext cx="3643338" cy="500066"/>
          </a:xfrm>
          <a:prstGeom prst="rect">
            <a:avLst/>
          </a:prstGeom>
          <a:ln>
            <a:solidFill>
              <a:schemeClr val="tx1"/>
            </a:solidFill>
          </a:ln>
        </p:spPr>
        <p:txBody>
          <a:bodyPr tIns="0">
            <a:normAutofit/>
          </a:bodyPr>
          <a:lstStyle/>
          <a:p>
            <a:pPr marL="27432" marR="0" lvl="0" indent="0" algn="just"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Regla de la aceleración!</a:t>
            </a:r>
          </a:p>
          <a:p>
            <a:pPr marL="27432" marR="0" lvl="0" indent="0" algn="just"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s-E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352</TotalTime>
  <Words>213</Words>
  <Application>Microsoft Office PowerPoint</Application>
  <PresentationFormat>Presentación en pantalla (4:3)</PresentationFormat>
  <Paragraphs>33</Paragraphs>
  <Slides>10</Slides>
  <Notes>0</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Solsticio</vt:lpstr>
      <vt:lpstr>DEPORTE ADAPTADO: TENIS DE MESA PARA PERSONAS CON DISCAPACIDAD INTELECTUAL</vt:lpstr>
      <vt:lpstr>Estructura y Organización Federativa</vt:lpstr>
      <vt:lpstr>Competiciones en las que pueden competir</vt:lpstr>
      <vt:lpstr>Origen del deporte adaptado</vt:lpstr>
      <vt:lpstr>Características del deporte adaptado</vt:lpstr>
      <vt:lpstr>Reglamento Básico</vt:lpstr>
      <vt:lpstr>Reglas Básicas</vt:lpstr>
      <vt:lpstr>Reglas Básicas II</vt:lpstr>
      <vt:lpstr>Otras aclaraciones </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DEPORTE ADAPTADO: TENIS DE MESA PARA PERSONAS CON DISCAPACIDAD INTELECTUAL</dc:title>
  <dc:creator>Usuario</dc:creator>
  <cp:lastModifiedBy>Luffi</cp:lastModifiedBy>
  <cp:revision>24</cp:revision>
  <dcterms:created xsi:type="dcterms:W3CDTF">2021-04-07T14:37:13Z</dcterms:created>
  <dcterms:modified xsi:type="dcterms:W3CDTF">2021-05-27T15:57:09Z</dcterms:modified>
</cp:coreProperties>
</file>